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79" r:id="rId2"/>
    <p:sldId id="280" r:id="rId3"/>
    <p:sldId id="260" r:id="rId4"/>
    <p:sldId id="261" r:id="rId5"/>
    <p:sldId id="268" r:id="rId6"/>
    <p:sldId id="267" r:id="rId7"/>
    <p:sldId id="263" r:id="rId8"/>
    <p:sldId id="262" r:id="rId9"/>
    <p:sldId id="276" r:id="rId10"/>
    <p:sldId id="277" r:id="rId11"/>
    <p:sldId id="272" r:id="rId12"/>
    <p:sldId id="271" r:id="rId13"/>
    <p:sldId id="278" r:id="rId14"/>
    <p:sldId id="281" r:id="rId15"/>
    <p:sldId id="282" r:id="rId16"/>
    <p:sldId id="284" r:id="rId17"/>
    <p:sldId id="285" r:id="rId18"/>
    <p:sldId id="286" r:id="rId19"/>
    <p:sldId id="287" r:id="rId20"/>
    <p:sldId id="300" r:id="rId21"/>
    <p:sldId id="288" r:id="rId22"/>
    <p:sldId id="303" r:id="rId23"/>
    <p:sldId id="305" r:id="rId24"/>
    <p:sldId id="291" r:id="rId25"/>
    <p:sldId id="292" r:id="rId26"/>
    <p:sldId id="293" r:id="rId27"/>
    <p:sldId id="298" r:id="rId28"/>
    <p:sldId id="299" r:id="rId29"/>
    <p:sldId id="294" r:id="rId30"/>
    <p:sldId id="302" r:id="rId31"/>
    <p:sldId id="304" r:id="rId32"/>
    <p:sldId id="307" r:id="rId33"/>
    <p:sldId id="306" r:id="rId34"/>
    <p:sldId id="283" r:id="rId35"/>
    <p:sldId id="257" r:id="rId36"/>
    <p:sldId id="256" r:id="rId37"/>
    <p:sldId id="295" r:id="rId38"/>
    <p:sldId id="296" r:id="rId39"/>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5" autoAdjust="0"/>
    <p:restoredTop sz="95969" autoAdjust="0"/>
  </p:normalViewPr>
  <p:slideViewPr>
    <p:cSldViewPr>
      <p:cViewPr varScale="1">
        <p:scale>
          <a:sx n="99" d="100"/>
          <a:sy n="99" d="100"/>
        </p:scale>
        <p:origin x="1302" y="9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58D1E8-D137-F2B2-174C-39E93571A443}"/>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305D3AA0-1435-4951-15C9-0B86E491C2E8}"/>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latin typeface="Arial" panose="020B0604020202020204" pitchFamily="34" charset="0"/>
                <a:cs typeface="Arial" panose="020B0604020202020204" pitchFamily="34" charset="0"/>
              </a:rPr>
              <a:t>8/31/2025 pm</a:t>
            </a:r>
          </a:p>
        </p:txBody>
      </p:sp>
      <p:sp>
        <p:nvSpPr>
          <p:cNvPr id="4" name="Footer Placeholder 3">
            <a:extLst>
              <a:ext uri="{FF2B5EF4-FFF2-40B4-BE49-F238E27FC236}">
                <a16:creationId xmlns:a16="http://schemas.microsoft.com/office/drawing/2014/main" id="{8E3E701D-FE37-8531-6F9F-DCE33A602383}"/>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latin typeface="Arial" panose="020B0604020202020204" pitchFamily="34" charset="0"/>
                <a:cs typeface="Arial" panose="020B0604020202020204" pitchFamily="34" charset="0"/>
              </a:rPr>
              <a:t>Murray Wade</a:t>
            </a:r>
          </a:p>
        </p:txBody>
      </p:sp>
      <p:sp>
        <p:nvSpPr>
          <p:cNvPr id="5" name="Slide Number Placeholder 4">
            <a:extLst>
              <a:ext uri="{FF2B5EF4-FFF2-40B4-BE49-F238E27FC236}">
                <a16:creationId xmlns:a16="http://schemas.microsoft.com/office/drawing/2014/main" id="{4AD34F20-47C0-6788-E9EA-AA949488697F}"/>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3AD65C92-4437-4A12-BFA3-8BD1CA479027}"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81718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1" tIns="49526" rIns="99051" bIns="49526" rtlCol="0"/>
          <a:lstStyle>
            <a:lvl1pPr algn="r">
              <a:defRPr sz="1300"/>
            </a:lvl1pPr>
          </a:lstStyle>
          <a:p>
            <a:r>
              <a:rPr lang="en-US"/>
              <a:t>8/31/2025 pm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1" tIns="49526" rIns="99051" bIns="49526"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1" tIns="49526" rIns="99051" bIns="495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1" tIns="49526" rIns="99051" bIns="49526" rtlCol="0" anchor="b"/>
          <a:lstStyle>
            <a:lvl1pPr algn="l">
              <a:defRPr sz="1300"/>
            </a:lvl1pPr>
          </a:lstStyle>
          <a:p>
            <a:r>
              <a:rPr lang="en-US"/>
              <a:t>Murray Wade</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1" tIns="49526" rIns="99051" bIns="49526" rtlCol="0" anchor="b"/>
          <a:lstStyle>
            <a:lvl1pPr algn="r">
              <a:defRPr sz="1300"/>
            </a:lvl1pPr>
          </a:lstStyle>
          <a:p>
            <a:fld id="{C77E713F-4346-48AF-9DF4-EF4F080F2CBF}" type="slidenum">
              <a:rPr lang="en-US" smtClean="0"/>
              <a:t>‹#›</a:t>
            </a:fld>
            <a:endParaRPr lang="en-US"/>
          </a:p>
        </p:txBody>
      </p:sp>
    </p:spTree>
    <p:extLst>
      <p:ext uri="{BB962C8B-B14F-4D97-AF65-F5344CB8AC3E}">
        <p14:creationId xmlns:p14="http://schemas.microsoft.com/office/powerpoint/2010/main" val="1365446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51604B-77D5-4B53-AC68-1AECD2FE22D2}"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38695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1604B-77D5-4B53-AC68-1AECD2FE22D2}"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99161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1604B-77D5-4B53-AC68-1AECD2FE22D2}"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54186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1604B-77D5-4B53-AC68-1AECD2FE22D2}"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9243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1604B-77D5-4B53-AC68-1AECD2FE22D2}"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59048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51604B-77D5-4B53-AC68-1AECD2FE22D2}"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104912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51604B-77D5-4B53-AC68-1AECD2FE22D2}"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59979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51604B-77D5-4B53-AC68-1AECD2FE22D2}"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25296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1604B-77D5-4B53-AC68-1AECD2FE22D2}"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37881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1604B-77D5-4B53-AC68-1AECD2FE22D2}"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87547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1604B-77D5-4B53-AC68-1AECD2FE22D2}"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78911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1604B-77D5-4B53-AC68-1AECD2FE22D2}" type="datetimeFigureOut">
              <a:rPr lang="en-US" smtClean="0"/>
              <a:t>8/30/2025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6AF88-27D9-4ACA-9570-A213EA0CC81A}" type="slidenum">
              <a:rPr lang="en-US" smtClean="0"/>
              <a:t>‹#›</a:t>
            </a:fld>
            <a:endParaRPr lang="en-US"/>
          </a:p>
        </p:txBody>
      </p:sp>
    </p:spTree>
    <p:extLst>
      <p:ext uri="{BB962C8B-B14F-4D97-AF65-F5344CB8AC3E}">
        <p14:creationId xmlns:p14="http://schemas.microsoft.com/office/powerpoint/2010/main" val="208970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Tree>
    <p:extLst>
      <p:ext uri="{BB962C8B-B14F-4D97-AF65-F5344CB8AC3E}">
        <p14:creationId xmlns:p14="http://schemas.microsoft.com/office/powerpoint/2010/main" val="306275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000" contrast="10000"/>
                    </a14:imgEffect>
                  </a14:imgLayer>
                </a14:imgProps>
              </a:ext>
              <a:ext uri="{28A0092B-C50C-407E-A947-70E740481C1C}">
                <a14:useLocalDpi xmlns:a14="http://schemas.microsoft.com/office/drawing/2010/main" val="0"/>
              </a:ext>
            </a:extLst>
          </a:blip>
          <a:stretch>
            <a:fillRect/>
          </a:stretch>
        </p:blipFill>
        <p:spPr>
          <a:xfrm>
            <a:off x="761999" y="762000"/>
            <a:ext cx="7694003" cy="5070348"/>
          </a:xfrm>
          <a:prstGeom prst="rect">
            <a:avLst/>
          </a:prstGeom>
        </p:spPr>
      </p:pic>
    </p:spTree>
    <p:extLst>
      <p:ext uri="{BB962C8B-B14F-4D97-AF65-F5344CB8AC3E}">
        <p14:creationId xmlns:p14="http://schemas.microsoft.com/office/powerpoint/2010/main" val="237896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9688" t="25453" r="4999" b="6183"/>
          <a:stretch/>
        </p:blipFill>
        <p:spPr>
          <a:xfrm>
            <a:off x="338137" y="762000"/>
            <a:ext cx="8516501" cy="4648200"/>
          </a:xfrm>
          <a:prstGeom prst="rect">
            <a:avLst/>
          </a:prstGeom>
        </p:spPr>
      </p:pic>
    </p:spTree>
    <p:extLst>
      <p:ext uri="{BB962C8B-B14F-4D97-AF65-F5344CB8AC3E}">
        <p14:creationId xmlns:p14="http://schemas.microsoft.com/office/powerpoint/2010/main" val="259596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 contrast="10000"/>
                    </a14:imgEffect>
                  </a14:imgLayer>
                </a14:imgProps>
              </a:ext>
              <a:ext uri="{28A0092B-C50C-407E-A947-70E740481C1C}">
                <a14:useLocalDpi xmlns:a14="http://schemas.microsoft.com/office/drawing/2010/main" val="0"/>
              </a:ext>
            </a:extLst>
          </a:blip>
          <a:srcRect l="9688" t="25453" r="4999" b="6183"/>
          <a:stretch/>
        </p:blipFill>
        <p:spPr>
          <a:xfrm>
            <a:off x="338137" y="762000"/>
            <a:ext cx="8516501"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010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1143000" y="2057400"/>
            <a:ext cx="6781800" cy="1200329"/>
          </a:xfrm>
          <a:prstGeom prst="rect">
            <a:avLst/>
          </a:prstGeom>
          <a:noFill/>
        </p:spPr>
        <p:txBody>
          <a:bodyPr wrap="square" rtlCol="0">
            <a:spAutoFit/>
          </a:bodyPr>
          <a:lstStyle/>
          <a:p>
            <a:pPr algn="ctr"/>
            <a:r>
              <a:rPr lang="en-US" sz="3600" b="1" dirty="0">
                <a:solidFill>
                  <a:srgbClr val="FFFF00"/>
                </a:solidFill>
              </a:rPr>
              <a:t>Satan tried to get the Lord to see things his way in </a:t>
            </a:r>
            <a:r>
              <a:rPr lang="en-US" sz="3600" b="1" dirty="0">
                <a:solidFill>
                  <a:srgbClr val="FFFF00"/>
                </a:solidFill>
                <a:effectLst>
                  <a:outerShdw blurRad="50800" dist="50800" dir="5400000" algn="ctr" rotWithShape="0">
                    <a:schemeClr val="tx1"/>
                  </a:outerShdw>
                </a:effectLst>
              </a:rPr>
              <a:t>(Luke 4:1-13)</a:t>
            </a:r>
          </a:p>
        </p:txBody>
      </p:sp>
    </p:spTree>
    <p:extLst>
      <p:ext uri="{BB962C8B-B14F-4D97-AF65-F5344CB8AC3E}">
        <p14:creationId xmlns:p14="http://schemas.microsoft.com/office/powerpoint/2010/main" val="423340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457198" y="990600"/>
            <a:ext cx="8201025" cy="3785652"/>
          </a:xfrm>
          <a:prstGeom prst="rect">
            <a:avLst/>
          </a:prstGeom>
          <a:solidFill>
            <a:srgbClr val="F2CDA4"/>
          </a:solidFill>
        </p:spPr>
        <p:txBody>
          <a:bodyPr wrap="square" rtlCol="0">
            <a:spAutoFit/>
          </a:bodyPr>
          <a:lstStyle/>
          <a:p>
            <a:r>
              <a:rPr lang="en-US" sz="2400" b="1" dirty="0"/>
              <a:t>Luke 4:1-5</a:t>
            </a:r>
            <a:r>
              <a:rPr lang="en-US" sz="2400" dirty="0"/>
              <a:t> (NKJV): Then Jesus, being filled with the Holy Spirit, returned from the Jordan and was led by the Spirit into the wilderness, being tempted for forty days by the devil. And in those days He ate nothing, and afterward, when they had ended, He was hungry. And the devil said to Him, "If You are the Son of God, command this stone to become bread." But Jesus answered him, saying, "It is written, </a:t>
            </a:r>
            <a:r>
              <a:rPr lang="en-US" sz="2400" i="1" dirty="0"/>
              <a:t>'Man shall not live by bread alone, but by every word of God.' "</a:t>
            </a:r>
            <a:r>
              <a:rPr lang="en-US" sz="2400" dirty="0"/>
              <a:t> Then the devil, taking Him up on a high mountain, showed Him all the kingdoms of the world in a moment of time.</a:t>
            </a:r>
          </a:p>
        </p:txBody>
      </p:sp>
    </p:spTree>
    <p:extLst>
      <p:ext uri="{BB962C8B-B14F-4D97-AF65-F5344CB8AC3E}">
        <p14:creationId xmlns:p14="http://schemas.microsoft.com/office/powerpoint/2010/main" val="243568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457198" y="304800"/>
            <a:ext cx="8201025" cy="5632311"/>
          </a:xfrm>
          <a:prstGeom prst="rect">
            <a:avLst/>
          </a:prstGeom>
          <a:solidFill>
            <a:srgbClr val="F2CDA4"/>
          </a:solidFill>
        </p:spPr>
        <p:txBody>
          <a:bodyPr wrap="square" rtlCol="0">
            <a:spAutoFit/>
          </a:bodyPr>
          <a:lstStyle/>
          <a:p>
            <a:r>
              <a:rPr lang="en-US" sz="2400" b="1" dirty="0"/>
              <a:t>Luke 4:6-13 </a:t>
            </a:r>
            <a:r>
              <a:rPr lang="en-US" sz="2400" dirty="0"/>
              <a:t>(NKJV):  And the devil said to Him, "All this authority I will give You, and their glory; for </a:t>
            </a:r>
            <a:r>
              <a:rPr lang="en-US" sz="2400" i="1" dirty="0"/>
              <a:t>this</a:t>
            </a:r>
            <a:r>
              <a:rPr lang="en-US" sz="2400" dirty="0"/>
              <a:t> has been delivered to me, and I give it to whomever I wish. Therefore, if You will worship before me, all will be Yours." And Jesus answered and said to him, "</a:t>
            </a:r>
            <a:r>
              <a:rPr lang="en-US" sz="2400" b="1" dirty="0"/>
              <a:t>Get behind Me, Satan!</a:t>
            </a:r>
            <a:r>
              <a:rPr lang="en-US" sz="2400" dirty="0"/>
              <a:t> For it is written, </a:t>
            </a:r>
            <a:r>
              <a:rPr lang="en-US" sz="2400" i="1" dirty="0"/>
              <a:t>'You shall worship the </a:t>
            </a:r>
            <a:r>
              <a:rPr lang="en-US" sz="2400" i="1" cap="small" dirty="0"/>
              <a:t>LORD</a:t>
            </a:r>
            <a:r>
              <a:rPr lang="en-US" sz="2400" i="1" dirty="0"/>
              <a:t> your God, and Him only you shall serve.' "</a:t>
            </a:r>
            <a:r>
              <a:rPr lang="en-US" sz="2400" dirty="0"/>
              <a:t> Then he brought Him to Jerusalem, set Him on the pinnacle of the temple, and said to Him, "If You are the Son of God, throw Yourself down from here.  For it is written: </a:t>
            </a:r>
            <a:r>
              <a:rPr lang="en-US" sz="2400" i="1" dirty="0"/>
              <a:t>'He shall give His angels charge over you,</a:t>
            </a:r>
            <a:r>
              <a:rPr lang="en-US" sz="2400" dirty="0"/>
              <a:t> </a:t>
            </a:r>
            <a:r>
              <a:rPr lang="en-US" sz="2400" i="1" dirty="0"/>
              <a:t>To keep you,'</a:t>
            </a:r>
            <a:r>
              <a:rPr lang="en-US" sz="2400" dirty="0"/>
              <a:t> "and, </a:t>
            </a:r>
            <a:r>
              <a:rPr lang="en-US" sz="2400" i="1" dirty="0"/>
              <a:t>'In their hands they shall bear you up,</a:t>
            </a:r>
            <a:r>
              <a:rPr lang="en-US" sz="2400" dirty="0"/>
              <a:t> </a:t>
            </a:r>
            <a:r>
              <a:rPr lang="en-US" sz="2400" i="1" dirty="0"/>
              <a:t>Lest you dash your foot against a stone.' "</a:t>
            </a:r>
            <a:r>
              <a:rPr lang="en-US" sz="2400" dirty="0"/>
              <a:t> And Jesus answered and said to him, "It has been said, </a:t>
            </a:r>
            <a:r>
              <a:rPr lang="en-US" sz="2400" i="1" dirty="0"/>
              <a:t>'You shall not tempt the </a:t>
            </a:r>
            <a:r>
              <a:rPr lang="en-US" sz="2400" i="1" cap="small" dirty="0"/>
              <a:t>LORD</a:t>
            </a:r>
            <a:r>
              <a:rPr lang="en-US" sz="2400" i="1" dirty="0"/>
              <a:t> your God.' "</a:t>
            </a:r>
            <a:r>
              <a:rPr lang="en-US" sz="2400" dirty="0"/>
              <a:t> Now when the devil had ended every temptation, he departed from Him until an opportune time. </a:t>
            </a:r>
          </a:p>
        </p:txBody>
      </p:sp>
    </p:spTree>
    <p:extLst>
      <p:ext uri="{BB962C8B-B14F-4D97-AF65-F5344CB8AC3E}">
        <p14:creationId xmlns:p14="http://schemas.microsoft.com/office/powerpoint/2010/main" val="325715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1143000" y="2057400"/>
            <a:ext cx="6781800" cy="1754326"/>
          </a:xfrm>
          <a:prstGeom prst="rect">
            <a:avLst/>
          </a:prstGeom>
          <a:noFill/>
        </p:spPr>
        <p:txBody>
          <a:bodyPr wrap="square" rtlCol="0">
            <a:spAutoFit/>
          </a:bodyPr>
          <a:lstStyle/>
          <a:p>
            <a:pPr algn="ctr"/>
            <a:r>
              <a:rPr lang="en-US" sz="3600" b="1" dirty="0">
                <a:solidFill>
                  <a:srgbClr val="FFFF00"/>
                </a:solidFill>
              </a:rPr>
              <a:t>Now let us consider some common situations when we need to get Satan behind us!</a:t>
            </a:r>
          </a:p>
        </p:txBody>
      </p:sp>
    </p:spTree>
    <p:extLst>
      <p:ext uri="{BB962C8B-B14F-4D97-AF65-F5344CB8AC3E}">
        <p14:creationId xmlns:p14="http://schemas.microsoft.com/office/powerpoint/2010/main" val="71815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0" y="2057400"/>
            <a:ext cx="9144000" cy="646331"/>
          </a:xfrm>
          <a:prstGeom prst="rect">
            <a:avLst/>
          </a:prstGeom>
          <a:noFill/>
        </p:spPr>
        <p:txBody>
          <a:bodyPr wrap="square" rtlCol="0">
            <a:spAutoFit/>
          </a:bodyPr>
          <a:lstStyle/>
          <a:p>
            <a:pPr marL="571500" indent="-571500" algn="ctr">
              <a:buFont typeface="Arial" panose="020B0604020202020204" pitchFamily="34" charset="0"/>
              <a:buChar char="•"/>
            </a:pPr>
            <a:r>
              <a:rPr lang="en-US" sz="3600" b="1" dirty="0">
                <a:solidFill>
                  <a:srgbClr val="FFFF00"/>
                </a:solidFill>
                <a:effectLst>
                  <a:outerShdw blurRad="50800" dist="50800" dir="5400000" algn="ctr" rotWithShape="0">
                    <a:schemeClr val="tx1"/>
                  </a:outerShdw>
                </a:effectLst>
              </a:rPr>
              <a:t>When folks do not want to study</a:t>
            </a:r>
          </a:p>
        </p:txBody>
      </p:sp>
    </p:spTree>
    <p:extLst>
      <p:ext uri="{BB962C8B-B14F-4D97-AF65-F5344CB8AC3E}">
        <p14:creationId xmlns:p14="http://schemas.microsoft.com/office/powerpoint/2010/main" val="16158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752600"/>
            <a:ext cx="8610600" cy="3970318"/>
          </a:xfrm>
          <a:prstGeom prst="rect">
            <a:avLst/>
          </a:prstGeom>
          <a:solidFill>
            <a:srgbClr val="F2CDA4"/>
          </a:solidFill>
        </p:spPr>
        <p:txBody>
          <a:bodyPr wrap="square" rtlCol="0">
            <a:spAutoFit/>
          </a:bodyPr>
          <a:lstStyle/>
          <a:p>
            <a:pPr algn="ctr"/>
            <a:r>
              <a:rPr lang="en-US" sz="3600" b="1" dirty="0"/>
              <a:t>Hebrews 10:24-25 (NKJV) </a:t>
            </a:r>
            <a:br>
              <a:rPr lang="en-US" sz="3600" dirty="0"/>
            </a:br>
            <a:r>
              <a:rPr lang="en-US" sz="3600" u="sng" dirty="0"/>
              <a:t>And let us consider one another in order to stir up love and good works</a:t>
            </a:r>
            <a:r>
              <a:rPr lang="en-US" sz="3600" dirty="0"/>
              <a:t>, not forsaking the assembling of ourselves together, as </a:t>
            </a:r>
            <a:r>
              <a:rPr lang="en-US" sz="3600" i="1" dirty="0"/>
              <a:t>is</a:t>
            </a:r>
            <a:r>
              <a:rPr lang="en-US" sz="3600" dirty="0"/>
              <a:t> the manner of some, </a:t>
            </a:r>
            <a:r>
              <a:rPr lang="en-US" sz="3600" u="sng" dirty="0"/>
              <a:t>but exhorting (encouraging-ESV) </a:t>
            </a:r>
            <a:r>
              <a:rPr lang="en-US" sz="3600" i="1" u="sng" dirty="0"/>
              <a:t>one another</a:t>
            </a:r>
            <a:r>
              <a:rPr lang="en-US" sz="3600" i="1" dirty="0"/>
              <a:t>,</a:t>
            </a:r>
            <a:r>
              <a:rPr lang="en-US" sz="3600" dirty="0"/>
              <a:t> and so much the more as you see the Day approaching.</a:t>
            </a:r>
            <a:endParaRPr lang="en-US" sz="3600" b="1" dirty="0">
              <a:solidFill>
                <a:srgbClr val="FFFF00"/>
              </a:solidFill>
            </a:endParaRPr>
          </a:p>
        </p:txBody>
      </p:sp>
    </p:spTree>
    <p:extLst>
      <p:ext uri="{BB962C8B-B14F-4D97-AF65-F5344CB8AC3E}">
        <p14:creationId xmlns:p14="http://schemas.microsoft.com/office/powerpoint/2010/main" val="391300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34095"/>
            <a:ext cx="8610600" cy="5078313"/>
          </a:xfrm>
          <a:prstGeom prst="rect">
            <a:avLst/>
          </a:prstGeom>
          <a:solidFill>
            <a:srgbClr val="F2CDA4"/>
          </a:solidFill>
        </p:spPr>
        <p:txBody>
          <a:bodyPr wrap="square" rtlCol="0">
            <a:spAutoFit/>
          </a:bodyPr>
          <a:lstStyle/>
          <a:p>
            <a:pPr algn="ctr"/>
            <a:r>
              <a:rPr lang="en-US" sz="3600" b="1" dirty="0"/>
              <a:t>2 Peter 3:17-18 (NKJV) </a:t>
            </a:r>
            <a:br>
              <a:rPr lang="en-US" sz="3600" dirty="0"/>
            </a:br>
            <a:r>
              <a:rPr lang="en-US" sz="3600" dirty="0"/>
              <a:t>You therefore, beloved, since you know </a:t>
            </a:r>
            <a:r>
              <a:rPr lang="en-US" sz="3600" i="1" dirty="0"/>
              <a:t>this</a:t>
            </a:r>
            <a:r>
              <a:rPr lang="en-US" sz="3600" dirty="0"/>
              <a:t> beforehand, beware lest you also fall from your own steadfastness (lose your own stability-ESV), being led away with the error of the wicked; </a:t>
            </a:r>
            <a:r>
              <a:rPr lang="en-US" sz="3600" u="sng" dirty="0"/>
              <a:t>but grow in the grace and knowledge of our Lord and Savior Jesus Christ</a:t>
            </a:r>
            <a:r>
              <a:rPr lang="en-US" sz="3600" dirty="0"/>
              <a:t>. To Him </a:t>
            </a:r>
            <a:r>
              <a:rPr lang="en-US" sz="3600" i="1" dirty="0"/>
              <a:t>be</a:t>
            </a:r>
            <a:r>
              <a:rPr lang="en-US" sz="3600" dirty="0"/>
              <a:t> the glory both now and forever. Amen.</a:t>
            </a:r>
            <a:endParaRPr lang="en-US" sz="3600" b="1" dirty="0">
              <a:solidFill>
                <a:srgbClr val="FFFF00"/>
              </a:solidFill>
            </a:endParaRPr>
          </a:p>
        </p:txBody>
      </p:sp>
    </p:spTree>
    <p:extLst>
      <p:ext uri="{BB962C8B-B14F-4D97-AF65-F5344CB8AC3E}">
        <p14:creationId xmlns:p14="http://schemas.microsoft.com/office/powerpoint/2010/main" val="403385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3" name="TextBox 2"/>
          <p:cNvSpPr txBox="1"/>
          <p:nvPr/>
        </p:nvSpPr>
        <p:spPr>
          <a:xfrm>
            <a:off x="1143000" y="2057400"/>
            <a:ext cx="6781800" cy="2308324"/>
          </a:xfrm>
          <a:prstGeom prst="rect">
            <a:avLst/>
          </a:prstGeom>
          <a:noFill/>
        </p:spPr>
        <p:txBody>
          <a:bodyPr wrap="square" rtlCol="0">
            <a:spAutoFit/>
          </a:bodyPr>
          <a:lstStyle/>
          <a:p>
            <a:pPr algn="ctr"/>
            <a:r>
              <a:rPr lang="en-US" sz="3600" b="1" dirty="0">
                <a:solidFill>
                  <a:srgbClr val="FFFF00"/>
                </a:solidFill>
              </a:rPr>
              <a:t>Let us look at some examples of how having the sun at your back helps to see things the way they really are.</a:t>
            </a:r>
          </a:p>
        </p:txBody>
      </p:sp>
    </p:spTree>
    <p:extLst>
      <p:ext uri="{BB962C8B-B14F-4D97-AF65-F5344CB8AC3E}">
        <p14:creationId xmlns:p14="http://schemas.microsoft.com/office/powerpoint/2010/main" val="133167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457200" y="2057400"/>
            <a:ext cx="8229600" cy="2308324"/>
          </a:xfrm>
          <a:prstGeom prst="rect">
            <a:avLst/>
          </a:prstGeom>
          <a:noFill/>
        </p:spPr>
        <p:txBody>
          <a:bodyPr wrap="square" rtlCol="0">
            <a:spAutoFit/>
          </a:bodyPr>
          <a:lstStyle/>
          <a:p>
            <a:pPr algn="ctr"/>
            <a:r>
              <a:rPr lang="en-US" sz="3600" b="1" dirty="0">
                <a:solidFill>
                  <a:srgbClr val="FFFF00"/>
                </a:solidFill>
              </a:rPr>
              <a:t>The early disciples experienced the same trials and found comfort in assembling with one another </a:t>
            </a:r>
          </a:p>
          <a:p>
            <a:pPr algn="ctr"/>
            <a:r>
              <a:rPr lang="en-US" sz="3600" b="1" dirty="0">
                <a:solidFill>
                  <a:srgbClr val="FFFF00"/>
                </a:solidFill>
                <a:effectLst>
                  <a:outerShdw blurRad="50800" dist="50800" dir="5400000" algn="ctr" rotWithShape="0">
                    <a:schemeClr val="tx1"/>
                  </a:outerShdw>
                </a:effectLst>
              </a:rPr>
              <a:t>(Acts 2:41-42, 11:18-26, 17:10-12, 19:8-10)</a:t>
            </a:r>
          </a:p>
        </p:txBody>
      </p:sp>
    </p:spTree>
    <p:extLst>
      <p:ext uri="{BB962C8B-B14F-4D97-AF65-F5344CB8AC3E}">
        <p14:creationId xmlns:p14="http://schemas.microsoft.com/office/powerpoint/2010/main" val="261243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0" y="2057400"/>
            <a:ext cx="9144000" cy="1200329"/>
          </a:xfrm>
          <a:prstGeom prst="rect">
            <a:avLst/>
          </a:prstGeom>
          <a:noFill/>
        </p:spPr>
        <p:txBody>
          <a:bodyPr wrap="square" rtlCol="0">
            <a:spAutoFit/>
          </a:bodyPr>
          <a:lstStyle/>
          <a:p>
            <a:pPr marL="571500" indent="-571500" algn="ctr">
              <a:buFont typeface="Arial" panose="020B0604020202020204" pitchFamily="34" charset="0"/>
              <a:buChar char="•"/>
            </a:pPr>
            <a:r>
              <a:rPr lang="en-US" sz="3600" dirty="0">
                <a:solidFill>
                  <a:srgbClr val="FFFF00"/>
                </a:solidFill>
              </a:rPr>
              <a:t>When folks do not want to study</a:t>
            </a:r>
          </a:p>
          <a:p>
            <a:pPr marL="571500" indent="-571500" algn="ctr">
              <a:buFont typeface="Arial" panose="020B0604020202020204" pitchFamily="34" charset="0"/>
              <a:buChar char="•"/>
            </a:pPr>
            <a:r>
              <a:rPr lang="en-US" sz="3600" b="1" dirty="0">
                <a:solidFill>
                  <a:srgbClr val="FFFF00"/>
                </a:solidFill>
                <a:effectLst>
                  <a:outerShdw blurRad="50800" dist="50800" dir="5400000" algn="ctr" rotWithShape="0">
                    <a:schemeClr val="tx1"/>
                  </a:outerShdw>
                </a:effectLst>
              </a:rPr>
              <a:t>When our jobs are not going well</a:t>
            </a:r>
          </a:p>
        </p:txBody>
      </p:sp>
    </p:spTree>
    <p:extLst>
      <p:ext uri="{BB962C8B-B14F-4D97-AF65-F5344CB8AC3E}">
        <p14:creationId xmlns:p14="http://schemas.microsoft.com/office/powerpoint/2010/main" val="18167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228600"/>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385762" y="1170980"/>
            <a:ext cx="8382000" cy="5170646"/>
          </a:xfrm>
          <a:prstGeom prst="rect">
            <a:avLst/>
          </a:prstGeom>
          <a:solidFill>
            <a:srgbClr val="F2CDA4"/>
          </a:solidFill>
        </p:spPr>
        <p:txBody>
          <a:bodyPr wrap="square" rtlCol="0">
            <a:spAutoFit/>
          </a:bodyPr>
          <a:lstStyle/>
          <a:p>
            <a:pPr algn="ctr"/>
            <a:r>
              <a:rPr lang="en-US" sz="3000" b="1" u="sng" dirty="0"/>
              <a:t>Be thankful we have a job</a:t>
            </a:r>
          </a:p>
          <a:p>
            <a:r>
              <a:rPr lang="en-US" sz="3000" b="1" dirty="0"/>
              <a:t>Psalm 128:2 </a:t>
            </a:r>
            <a:r>
              <a:rPr lang="en-US" sz="3000" dirty="0"/>
              <a:t>When you eat the labor of your hands, You </a:t>
            </a:r>
            <a:r>
              <a:rPr lang="en-US" sz="3000" i="1" dirty="0"/>
              <a:t>shall be</a:t>
            </a:r>
            <a:r>
              <a:rPr lang="en-US" sz="3000" dirty="0"/>
              <a:t> happy, and </a:t>
            </a:r>
            <a:r>
              <a:rPr lang="en-US" sz="3000" i="1" dirty="0"/>
              <a:t>it shall be</a:t>
            </a:r>
            <a:r>
              <a:rPr lang="en-US" sz="3000" dirty="0"/>
              <a:t> well with you. </a:t>
            </a:r>
          </a:p>
          <a:p>
            <a:r>
              <a:rPr lang="en-US" sz="3000" b="1" dirty="0"/>
              <a:t>Proverbs 13:11 </a:t>
            </a:r>
            <a:r>
              <a:rPr lang="en-US" sz="3000" dirty="0"/>
              <a:t>Wealth </a:t>
            </a:r>
            <a:r>
              <a:rPr lang="en-US" sz="3000" i="1" dirty="0"/>
              <a:t>gained by</a:t>
            </a:r>
            <a:r>
              <a:rPr lang="en-US" sz="3000" dirty="0"/>
              <a:t> dishonesty (hastily-ESV) will be diminished, But he who gathers by labor (little by little-ESV) will increase. </a:t>
            </a:r>
            <a:br>
              <a:rPr lang="en-US" sz="3000" dirty="0"/>
            </a:br>
            <a:r>
              <a:rPr lang="en-US" sz="3000" b="1" dirty="0"/>
              <a:t>Proverbs 14:23 </a:t>
            </a:r>
            <a:r>
              <a:rPr lang="en-US" sz="3000" dirty="0"/>
              <a:t>In all labor there is profit, But idle chatter </a:t>
            </a:r>
            <a:r>
              <a:rPr lang="en-US" sz="3000" i="1" dirty="0"/>
              <a:t>leads</a:t>
            </a:r>
            <a:r>
              <a:rPr lang="en-US" sz="3000" dirty="0"/>
              <a:t> only to poverty. </a:t>
            </a:r>
            <a:br>
              <a:rPr lang="en-US" sz="3000" dirty="0"/>
            </a:br>
            <a:r>
              <a:rPr lang="en-US" sz="3000" b="1" dirty="0"/>
              <a:t>Matthew 6:33 </a:t>
            </a:r>
            <a:r>
              <a:rPr lang="en-US" sz="3000" dirty="0"/>
              <a:t>But seek first the kingdom of God and His righteousness, and all these things shall be added to you. </a:t>
            </a:r>
            <a:endParaRPr lang="en-US" sz="3000" b="1" dirty="0">
              <a:solidFill>
                <a:srgbClr val="FFFF00"/>
              </a:solidFill>
            </a:endParaRPr>
          </a:p>
        </p:txBody>
      </p:sp>
    </p:spTree>
    <p:extLst>
      <p:ext uri="{BB962C8B-B14F-4D97-AF65-F5344CB8AC3E}">
        <p14:creationId xmlns:p14="http://schemas.microsoft.com/office/powerpoint/2010/main" val="80512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419100" y="1348382"/>
            <a:ext cx="8229600" cy="3416320"/>
          </a:xfrm>
          <a:prstGeom prst="rect">
            <a:avLst/>
          </a:prstGeom>
          <a:noFill/>
        </p:spPr>
        <p:txBody>
          <a:bodyPr wrap="square" rtlCol="0">
            <a:spAutoFit/>
          </a:bodyPr>
          <a:lstStyle/>
          <a:p>
            <a:pPr algn="ctr"/>
            <a:r>
              <a:rPr lang="en-US" sz="3600" b="1" dirty="0">
                <a:solidFill>
                  <a:srgbClr val="FFFF00"/>
                </a:solidFill>
              </a:rPr>
              <a:t>Instead of spending time fretting about our job, we can use that time to shine the light of Jesus more. Remember Joseph in prison </a:t>
            </a:r>
            <a:r>
              <a:rPr lang="en-US" sz="3600" b="1" dirty="0">
                <a:solidFill>
                  <a:srgbClr val="FFFF00"/>
                </a:solidFill>
                <a:effectLst>
                  <a:outerShdw blurRad="50800" dist="50800" dir="5400000" algn="ctr" rotWithShape="0">
                    <a:schemeClr val="tx1"/>
                  </a:outerShdw>
                </a:effectLst>
              </a:rPr>
              <a:t>(Genesis 39:21-23) </a:t>
            </a:r>
            <a:r>
              <a:rPr lang="en-US" sz="3600" b="1" dirty="0">
                <a:solidFill>
                  <a:srgbClr val="FFFF00"/>
                </a:solidFill>
              </a:rPr>
              <a:t>and Paul and Silas singing while in chains </a:t>
            </a:r>
            <a:r>
              <a:rPr lang="en-US" sz="3600" b="1" dirty="0">
                <a:solidFill>
                  <a:srgbClr val="FFFF00"/>
                </a:solidFill>
                <a:effectLst>
                  <a:outerShdw blurRad="50800" dist="50800" dir="5400000" algn="ctr" rotWithShape="0">
                    <a:schemeClr val="tx1"/>
                  </a:outerShdw>
                </a:effectLst>
              </a:rPr>
              <a:t>(Acts 16:25)</a:t>
            </a:r>
            <a:r>
              <a:rPr lang="en-US" sz="3600" b="1" dirty="0">
                <a:solidFill>
                  <a:srgbClr val="FFFF00"/>
                </a:solidFill>
              </a:rPr>
              <a:t>? Now let us notice what Paul says:</a:t>
            </a:r>
            <a:endParaRPr lang="en-US" sz="3600" b="1" dirty="0">
              <a:solidFill>
                <a:srgbClr val="FFFF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117241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4524315"/>
          </a:xfrm>
          <a:prstGeom prst="rect">
            <a:avLst/>
          </a:prstGeom>
          <a:solidFill>
            <a:srgbClr val="F2CDA4"/>
          </a:solidFill>
        </p:spPr>
        <p:txBody>
          <a:bodyPr wrap="square" rtlCol="0">
            <a:spAutoFit/>
          </a:bodyPr>
          <a:lstStyle/>
          <a:p>
            <a:pPr algn="ctr"/>
            <a:r>
              <a:rPr lang="en-US" sz="3200" b="1" dirty="0"/>
              <a:t>Philippians 2:14-16 (NKJV) </a:t>
            </a:r>
            <a:br>
              <a:rPr lang="en-US" sz="3200" dirty="0"/>
            </a:br>
            <a:r>
              <a:rPr lang="en-US" sz="3200" u="sng" dirty="0"/>
              <a:t>Do all things without complaining and disputing (grumbling or questioning-ESV)</a:t>
            </a:r>
            <a:r>
              <a:rPr lang="en-US" sz="3200" dirty="0"/>
              <a:t>, that you may become blameless and harmless, children of God without fault in the midst of a crooked and perverse generation, </a:t>
            </a:r>
            <a:r>
              <a:rPr lang="en-US" sz="3200" u="sng" dirty="0"/>
              <a:t>among whom you shine as lights in the world</a:t>
            </a:r>
            <a:r>
              <a:rPr lang="en-US" sz="3200" dirty="0"/>
              <a:t>, holding fast the word of life, so that I may rejoice in the day of Christ that I have not run in vain or labored in vain. </a:t>
            </a:r>
            <a:endParaRPr lang="en-US" sz="3200" b="1" dirty="0">
              <a:solidFill>
                <a:srgbClr val="FFFF00"/>
              </a:solidFill>
            </a:endParaRPr>
          </a:p>
        </p:txBody>
      </p:sp>
    </p:spTree>
    <p:extLst>
      <p:ext uri="{BB962C8B-B14F-4D97-AF65-F5344CB8AC3E}">
        <p14:creationId xmlns:p14="http://schemas.microsoft.com/office/powerpoint/2010/main" val="578621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5016758"/>
          </a:xfrm>
          <a:prstGeom prst="rect">
            <a:avLst/>
          </a:prstGeom>
          <a:solidFill>
            <a:srgbClr val="F2CDA4"/>
          </a:solidFill>
        </p:spPr>
        <p:txBody>
          <a:bodyPr wrap="square" rtlCol="0">
            <a:spAutoFit/>
          </a:bodyPr>
          <a:lstStyle/>
          <a:p>
            <a:pPr algn="ctr"/>
            <a:r>
              <a:rPr lang="en-US" sz="3200" b="1" dirty="0"/>
              <a:t>Colossians 3:22-25 (NKJV) </a:t>
            </a:r>
            <a:br>
              <a:rPr lang="en-US" sz="3200" dirty="0"/>
            </a:br>
            <a:r>
              <a:rPr lang="en-US" sz="3200" dirty="0"/>
              <a:t>Bondservants, obey in all things your masters according to the flesh, not with </a:t>
            </a:r>
            <a:r>
              <a:rPr lang="en-US" sz="3200" dirty="0" err="1"/>
              <a:t>eyeservice</a:t>
            </a:r>
            <a:r>
              <a:rPr lang="en-US" sz="3200" dirty="0"/>
              <a:t>, as men-pleasers, but in sincerity of heart, fearing God. </a:t>
            </a:r>
            <a:r>
              <a:rPr lang="en-US" sz="3200" u="sng" dirty="0"/>
              <a:t>And whatever you do, do it (work-ESV) heartily, as to the Lord and not to men</a:t>
            </a:r>
            <a:r>
              <a:rPr lang="en-US" sz="3200" dirty="0"/>
              <a:t>, knowing that from the Lord you will receive the reward of the inheritance; </a:t>
            </a:r>
            <a:r>
              <a:rPr lang="en-US" sz="3200" u="sng" dirty="0"/>
              <a:t>for you serve the Lord Christ</a:t>
            </a:r>
            <a:r>
              <a:rPr lang="en-US" sz="3200" dirty="0"/>
              <a:t>. But he who does wrong will be repaid for what he has done, and there is no partiality. </a:t>
            </a:r>
            <a:endParaRPr lang="en-US" sz="3200" b="1" dirty="0">
              <a:solidFill>
                <a:srgbClr val="FFFF00"/>
              </a:solidFill>
            </a:endParaRPr>
          </a:p>
        </p:txBody>
      </p:sp>
    </p:spTree>
    <p:extLst>
      <p:ext uri="{BB962C8B-B14F-4D97-AF65-F5344CB8AC3E}">
        <p14:creationId xmlns:p14="http://schemas.microsoft.com/office/powerpoint/2010/main" val="343095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0" y="2057400"/>
            <a:ext cx="9144000" cy="1754326"/>
          </a:xfrm>
          <a:prstGeom prst="rect">
            <a:avLst/>
          </a:prstGeom>
          <a:noFill/>
        </p:spPr>
        <p:txBody>
          <a:bodyPr wrap="square" rtlCol="0">
            <a:spAutoFit/>
          </a:bodyPr>
          <a:lstStyle/>
          <a:p>
            <a:pPr marL="571500" indent="-571500" algn="ctr">
              <a:buFont typeface="Arial" panose="020B0604020202020204" pitchFamily="34" charset="0"/>
              <a:buChar char="•"/>
            </a:pPr>
            <a:r>
              <a:rPr lang="en-US" sz="3600" dirty="0">
                <a:solidFill>
                  <a:srgbClr val="FFFF00"/>
                </a:solidFill>
              </a:rPr>
              <a:t>When folks do not want to study</a:t>
            </a:r>
          </a:p>
          <a:p>
            <a:pPr marL="571500" indent="-571500" algn="ctr">
              <a:buFont typeface="Arial" panose="020B0604020202020204" pitchFamily="34" charset="0"/>
              <a:buChar char="•"/>
            </a:pPr>
            <a:r>
              <a:rPr lang="en-US" sz="3600" dirty="0">
                <a:solidFill>
                  <a:srgbClr val="FFFF00"/>
                </a:solidFill>
              </a:rPr>
              <a:t>When our jobs are not going well</a:t>
            </a:r>
          </a:p>
          <a:p>
            <a:pPr marL="571500" indent="-571500" algn="ctr">
              <a:buFont typeface="Arial" panose="020B0604020202020204" pitchFamily="34" charset="0"/>
              <a:buChar char="•"/>
            </a:pPr>
            <a:r>
              <a:rPr lang="en-US" sz="3600" b="1" dirty="0">
                <a:solidFill>
                  <a:srgbClr val="FFFF00"/>
                </a:solidFill>
                <a:effectLst>
                  <a:outerShdw blurRad="50800" dist="50800" dir="5400000" algn="ctr" rotWithShape="0">
                    <a:schemeClr val="tx1"/>
                  </a:outerShdw>
                </a:effectLst>
              </a:rPr>
              <a:t>When we have trouble finding a mate</a:t>
            </a:r>
          </a:p>
        </p:txBody>
      </p:sp>
    </p:spTree>
    <p:extLst>
      <p:ext uri="{BB962C8B-B14F-4D97-AF65-F5344CB8AC3E}">
        <p14:creationId xmlns:p14="http://schemas.microsoft.com/office/powerpoint/2010/main" val="1888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4832092"/>
          </a:xfrm>
          <a:prstGeom prst="rect">
            <a:avLst/>
          </a:prstGeom>
          <a:solidFill>
            <a:srgbClr val="F2CDA4"/>
          </a:solidFill>
        </p:spPr>
        <p:txBody>
          <a:bodyPr wrap="square" rtlCol="0">
            <a:spAutoFit/>
          </a:bodyPr>
          <a:lstStyle/>
          <a:p>
            <a:pPr algn="ctr"/>
            <a:r>
              <a:rPr lang="en-US" sz="2800" b="1" dirty="0"/>
              <a:t>1 Timothy 1:5 (NKJV) </a:t>
            </a:r>
            <a:br>
              <a:rPr lang="en-US" sz="2800" dirty="0"/>
            </a:br>
            <a:r>
              <a:rPr lang="en-US" sz="2800" dirty="0"/>
              <a:t>Now the purpose of the commandment is love from a pure heart, </a:t>
            </a:r>
            <a:r>
              <a:rPr lang="en-US" sz="2800" i="1" dirty="0"/>
              <a:t>from</a:t>
            </a:r>
            <a:r>
              <a:rPr lang="en-US" sz="2800" dirty="0"/>
              <a:t> a good conscience, and </a:t>
            </a:r>
            <a:r>
              <a:rPr lang="en-US" sz="2800" i="1" dirty="0"/>
              <a:t>from</a:t>
            </a:r>
            <a:r>
              <a:rPr lang="en-US" sz="2800" dirty="0"/>
              <a:t> sincere faith, </a:t>
            </a:r>
            <a:br>
              <a:rPr lang="en-US" sz="2800" dirty="0"/>
            </a:br>
            <a:r>
              <a:rPr lang="en-US" sz="2800" b="1" dirty="0"/>
              <a:t>1 Timothy 4:12 (NKJV) </a:t>
            </a:r>
            <a:br>
              <a:rPr lang="en-US" sz="2800" dirty="0"/>
            </a:br>
            <a:r>
              <a:rPr lang="en-US" sz="2800" dirty="0"/>
              <a:t>Let no one despise your youth, but be an example to the believers in word, in conduct, in love, in spirit, in faith, in purity. </a:t>
            </a:r>
            <a:br>
              <a:rPr lang="en-US" sz="2800" dirty="0"/>
            </a:br>
            <a:r>
              <a:rPr lang="en-US" sz="2800" b="1" dirty="0"/>
              <a:t>1 Timothy 6:11 (NKJV) </a:t>
            </a:r>
            <a:br>
              <a:rPr lang="en-US" sz="2800" dirty="0"/>
            </a:br>
            <a:r>
              <a:rPr lang="en-US" sz="2800" dirty="0"/>
              <a:t>But you, O man of God, flee these things and pursue righteousness, godliness, faith, love, patience, gentleness.</a:t>
            </a:r>
            <a:endParaRPr lang="en-US" sz="2800" b="1" dirty="0">
              <a:solidFill>
                <a:srgbClr val="FFFF00"/>
              </a:solidFill>
            </a:endParaRPr>
          </a:p>
        </p:txBody>
      </p:sp>
    </p:spTree>
    <p:extLst>
      <p:ext uri="{BB962C8B-B14F-4D97-AF65-F5344CB8AC3E}">
        <p14:creationId xmlns:p14="http://schemas.microsoft.com/office/powerpoint/2010/main" val="1119106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3970318"/>
          </a:xfrm>
          <a:prstGeom prst="rect">
            <a:avLst/>
          </a:prstGeom>
          <a:solidFill>
            <a:srgbClr val="F2CDA4"/>
          </a:solidFill>
        </p:spPr>
        <p:txBody>
          <a:bodyPr wrap="square" rtlCol="0">
            <a:spAutoFit/>
          </a:bodyPr>
          <a:lstStyle/>
          <a:p>
            <a:pPr algn="ctr"/>
            <a:r>
              <a:rPr lang="en-US" sz="2800" b="1" dirty="0"/>
              <a:t>2 Timothy 2:22 (NKJV) </a:t>
            </a:r>
            <a:br>
              <a:rPr lang="en-US" sz="2800" dirty="0"/>
            </a:br>
            <a:r>
              <a:rPr lang="en-US" sz="2800" dirty="0"/>
              <a:t>Flee also youthful lusts; but pursue righteousness, faith, love, peace with those who call on the Lord out of a pure heart. </a:t>
            </a:r>
            <a:br>
              <a:rPr lang="en-US" sz="2800" dirty="0"/>
            </a:br>
            <a:r>
              <a:rPr lang="en-US" sz="2800" b="1" dirty="0"/>
              <a:t>James 1:27 (NKJV) </a:t>
            </a:r>
            <a:br>
              <a:rPr lang="en-US" sz="2800" dirty="0"/>
            </a:br>
            <a:r>
              <a:rPr lang="en-US" sz="2800" dirty="0"/>
              <a:t>Pure and undefiled religion before God and the Father is this: to visit orphans and widows in their trouble (affliction-ESV), </a:t>
            </a:r>
            <a:r>
              <a:rPr lang="en-US" sz="2800" i="1" dirty="0"/>
              <a:t>and</a:t>
            </a:r>
            <a:r>
              <a:rPr lang="en-US" sz="2800" dirty="0"/>
              <a:t> to keep oneself unspotted (unstained-ESV) from the world. </a:t>
            </a:r>
            <a:endParaRPr lang="en-US" sz="2800" b="1" dirty="0">
              <a:solidFill>
                <a:srgbClr val="FFFF00"/>
              </a:solidFill>
            </a:endParaRPr>
          </a:p>
        </p:txBody>
      </p:sp>
    </p:spTree>
    <p:extLst>
      <p:ext uri="{BB962C8B-B14F-4D97-AF65-F5344CB8AC3E}">
        <p14:creationId xmlns:p14="http://schemas.microsoft.com/office/powerpoint/2010/main" val="125043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0" y="2057400"/>
            <a:ext cx="9144000" cy="2308324"/>
          </a:xfrm>
          <a:prstGeom prst="rect">
            <a:avLst/>
          </a:prstGeom>
          <a:noFill/>
        </p:spPr>
        <p:txBody>
          <a:bodyPr wrap="square" rtlCol="0">
            <a:spAutoFit/>
          </a:bodyPr>
          <a:lstStyle/>
          <a:p>
            <a:pPr marL="571500" indent="-571500" algn="ctr">
              <a:buFont typeface="Arial" panose="020B0604020202020204" pitchFamily="34" charset="0"/>
              <a:buChar char="•"/>
            </a:pPr>
            <a:r>
              <a:rPr lang="en-US" sz="3600" dirty="0">
                <a:solidFill>
                  <a:srgbClr val="FFFF00"/>
                </a:solidFill>
              </a:rPr>
              <a:t>When folks do not want to study</a:t>
            </a:r>
          </a:p>
          <a:p>
            <a:pPr marL="571500" indent="-571500" algn="ctr">
              <a:buFont typeface="Arial" panose="020B0604020202020204" pitchFamily="34" charset="0"/>
              <a:buChar char="•"/>
            </a:pPr>
            <a:r>
              <a:rPr lang="en-US" sz="3600" dirty="0">
                <a:solidFill>
                  <a:srgbClr val="FFFF00"/>
                </a:solidFill>
              </a:rPr>
              <a:t>When our jobs are not going well</a:t>
            </a:r>
          </a:p>
          <a:p>
            <a:pPr marL="571500" indent="-571500" algn="ctr">
              <a:buFont typeface="Arial" panose="020B0604020202020204" pitchFamily="34" charset="0"/>
              <a:buChar char="•"/>
            </a:pPr>
            <a:r>
              <a:rPr lang="en-US" sz="3600" dirty="0">
                <a:solidFill>
                  <a:srgbClr val="FFFF00"/>
                </a:solidFill>
              </a:rPr>
              <a:t>When we have trouble finding a mate</a:t>
            </a:r>
          </a:p>
          <a:p>
            <a:pPr marL="571500" indent="-571500" algn="ctr">
              <a:buFont typeface="Arial" panose="020B0604020202020204" pitchFamily="34" charset="0"/>
              <a:buChar char="•"/>
            </a:pPr>
            <a:r>
              <a:rPr lang="en-US" sz="3600" b="1" dirty="0">
                <a:solidFill>
                  <a:srgbClr val="FFFF00"/>
                </a:solidFill>
                <a:effectLst>
                  <a:outerShdw blurRad="50800" dist="50800" dir="5400000" algn="ctr" rotWithShape="0">
                    <a:schemeClr val="tx1"/>
                  </a:outerShdw>
                </a:effectLst>
              </a:rPr>
              <a:t>When loved ones are far away</a:t>
            </a:r>
          </a:p>
        </p:txBody>
      </p:sp>
    </p:spTree>
    <p:extLst>
      <p:ext uri="{BB962C8B-B14F-4D97-AF65-F5344CB8AC3E}">
        <p14:creationId xmlns:p14="http://schemas.microsoft.com/office/powerpoint/2010/main" val="88503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228600" y="609600"/>
            <a:ext cx="8553033" cy="4800600"/>
          </a:xfrm>
          <a:prstGeom prst="rect">
            <a:avLst/>
          </a:prstGeom>
        </p:spPr>
      </p:pic>
    </p:spTree>
    <p:extLst>
      <p:ext uri="{BB962C8B-B14F-4D97-AF65-F5344CB8AC3E}">
        <p14:creationId xmlns:p14="http://schemas.microsoft.com/office/powerpoint/2010/main" val="3890963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3539430"/>
          </a:xfrm>
          <a:prstGeom prst="rect">
            <a:avLst/>
          </a:prstGeom>
          <a:solidFill>
            <a:srgbClr val="F2CDA4"/>
          </a:solidFill>
        </p:spPr>
        <p:txBody>
          <a:bodyPr wrap="square" rtlCol="0">
            <a:spAutoFit/>
          </a:bodyPr>
          <a:lstStyle/>
          <a:p>
            <a:pPr algn="ctr"/>
            <a:r>
              <a:rPr lang="en-US" sz="3200" b="1" dirty="0"/>
              <a:t> </a:t>
            </a:r>
            <a:r>
              <a:rPr lang="en-US" sz="3200" b="1" u="sng" dirty="0"/>
              <a:t>Rejoice we have a Father we can to pray to</a:t>
            </a:r>
            <a:r>
              <a:rPr lang="en-US" sz="3200" b="1" dirty="0"/>
              <a:t> </a:t>
            </a:r>
          </a:p>
          <a:p>
            <a:pPr algn="ctr"/>
            <a:r>
              <a:rPr lang="en-US" sz="3200" b="1" dirty="0"/>
              <a:t>Philippians 4:6-7 </a:t>
            </a:r>
            <a:r>
              <a:rPr lang="en-US" sz="3200" dirty="0"/>
              <a:t>Be anxious for nothing, but in everything by prayer and supplication, with thanksgiving, let your requests be made known to God;</a:t>
            </a:r>
            <a:r>
              <a:rPr lang="en-US" sz="3200" baseline="30000" dirty="0"/>
              <a:t> </a:t>
            </a:r>
            <a:r>
              <a:rPr lang="en-US" sz="3200" dirty="0"/>
              <a:t>and the peace of God, which surpasses all understanding, will guard your hearts and minds through Christ Jesus.</a:t>
            </a:r>
            <a:endParaRPr lang="en-US" sz="3200" b="1" dirty="0">
              <a:solidFill>
                <a:srgbClr val="FFFF00"/>
              </a:solidFill>
            </a:endParaRPr>
          </a:p>
        </p:txBody>
      </p:sp>
    </p:spTree>
    <p:extLst>
      <p:ext uri="{BB962C8B-B14F-4D97-AF65-F5344CB8AC3E}">
        <p14:creationId xmlns:p14="http://schemas.microsoft.com/office/powerpoint/2010/main" val="79868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152400" y="1343620"/>
            <a:ext cx="8839200" cy="4893647"/>
          </a:xfrm>
          <a:prstGeom prst="rect">
            <a:avLst/>
          </a:prstGeom>
          <a:solidFill>
            <a:srgbClr val="F2CDA4"/>
          </a:solidFill>
        </p:spPr>
        <p:txBody>
          <a:bodyPr wrap="square" rtlCol="0">
            <a:spAutoFit/>
          </a:bodyPr>
          <a:lstStyle/>
          <a:p>
            <a:pPr algn="ctr"/>
            <a:r>
              <a:rPr lang="en-US" sz="3200" b="1" dirty="0"/>
              <a:t> </a:t>
            </a:r>
            <a:r>
              <a:rPr lang="en-US" sz="3200" b="1" u="sng" dirty="0"/>
              <a:t>Rejoice we have a Savior who always stands by us</a:t>
            </a:r>
            <a:r>
              <a:rPr lang="en-US" sz="3200" b="1" dirty="0"/>
              <a:t> </a:t>
            </a:r>
          </a:p>
          <a:p>
            <a:pPr algn="ctr"/>
            <a:r>
              <a:rPr lang="en-US" sz="2800" b="1" dirty="0"/>
              <a:t>2 Timothy 4:16-18 </a:t>
            </a:r>
            <a:r>
              <a:rPr lang="en-US" sz="2800" dirty="0"/>
              <a:t>At my first defense no one stood with me (came to stand by me-ESV) , but all forsook (deserted-ESV) me. May it not be charged against them. </a:t>
            </a:r>
            <a:r>
              <a:rPr lang="en-US" sz="2800" u="sng" dirty="0"/>
              <a:t>But the Lord stood with me and strengthened me</a:t>
            </a:r>
            <a:r>
              <a:rPr lang="en-US" sz="2800" dirty="0"/>
              <a:t>, so that the message might be preached fully (fully proclaimed-ESV) through me, and that all the Gentiles might hear. And I was delivered (rescued-ESV) out of the mouth of the lion. And the Lord will deliver (rescue-ESV) me from every evil work and preserve me for (bring me safely into-ESV) His heavenly kingdom. To Him be glory forever and ever. Amen! </a:t>
            </a:r>
          </a:p>
        </p:txBody>
      </p:sp>
    </p:spTree>
    <p:extLst>
      <p:ext uri="{BB962C8B-B14F-4D97-AF65-F5344CB8AC3E}">
        <p14:creationId xmlns:p14="http://schemas.microsoft.com/office/powerpoint/2010/main" val="2276036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4031873"/>
          </a:xfrm>
          <a:prstGeom prst="rect">
            <a:avLst/>
          </a:prstGeom>
          <a:solidFill>
            <a:srgbClr val="F2CDA4"/>
          </a:solidFill>
        </p:spPr>
        <p:txBody>
          <a:bodyPr wrap="square" rtlCol="0">
            <a:spAutoFit/>
          </a:bodyPr>
          <a:lstStyle/>
          <a:p>
            <a:pPr algn="ctr"/>
            <a:r>
              <a:rPr lang="en-US" sz="3200" b="1" dirty="0"/>
              <a:t> </a:t>
            </a:r>
            <a:r>
              <a:rPr lang="en-US" sz="3200" b="1" u="sng" dirty="0"/>
              <a:t>Rejoice we have a Savior who will never leave us</a:t>
            </a:r>
            <a:r>
              <a:rPr lang="en-US" sz="3200" b="1" dirty="0"/>
              <a:t> </a:t>
            </a:r>
          </a:p>
          <a:p>
            <a:pPr algn="ctr"/>
            <a:r>
              <a:rPr lang="en-US" sz="3200" b="1" dirty="0"/>
              <a:t>Hebrews 13:5-6</a:t>
            </a:r>
            <a:r>
              <a:rPr lang="en-US" sz="3200" dirty="0"/>
              <a:t> </a:t>
            </a:r>
            <a:r>
              <a:rPr lang="en-US" sz="3200" i="1" dirty="0"/>
              <a:t>Let your</a:t>
            </a:r>
            <a:r>
              <a:rPr lang="en-US" sz="3200" dirty="0"/>
              <a:t> conduct </a:t>
            </a:r>
            <a:r>
              <a:rPr lang="en-US" sz="3200" i="1" dirty="0"/>
              <a:t>be</a:t>
            </a:r>
            <a:r>
              <a:rPr lang="en-US" sz="3200" dirty="0"/>
              <a:t> without covetousness(keep your life free of the love of money-ESV); </a:t>
            </a:r>
            <a:r>
              <a:rPr lang="en-US" sz="3200" i="1" dirty="0"/>
              <a:t>be</a:t>
            </a:r>
            <a:r>
              <a:rPr lang="en-US" sz="3200" dirty="0"/>
              <a:t> content with such things as you have. For He Himself has said, </a:t>
            </a:r>
            <a:r>
              <a:rPr lang="en-US" sz="3200" i="1" dirty="0"/>
              <a:t>"</a:t>
            </a:r>
            <a:r>
              <a:rPr lang="en-US" sz="3200" i="1" u="sng" dirty="0"/>
              <a:t>I will never leave you nor forsake you.</a:t>
            </a:r>
            <a:r>
              <a:rPr lang="en-US" sz="3200" i="1" dirty="0"/>
              <a:t>"</a:t>
            </a:r>
            <a:r>
              <a:rPr lang="en-US" sz="3200" dirty="0"/>
              <a:t> So we may boldly say: </a:t>
            </a:r>
            <a:r>
              <a:rPr lang="en-US" sz="3200" i="1" dirty="0"/>
              <a:t>"The </a:t>
            </a:r>
            <a:r>
              <a:rPr lang="en-US" sz="3200" i="1" cap="small" dirty="0"/>
              <a:t>LORD</a:t>
            </a:r>
            <a:r>
              <a:rPr lang="en-US" sz="3200" i="1" dirty="0"/>
              <a:t> is my helper;</a:t>
            </a:r>
            <a:r>
              <a:rPr lang="en-US" sz="3200" dirty="0"/>
              <a:t> </a:t>
            </a:r>
            <a:r>
              <a:rPr lang="en-US" sz="3200" i="1" dirty="0"/>
              <a:t>I will not fear.</a:t>
            </a:r>
            <a:r>
              <a:rPr lang="en-US" sz="3200" dirty="0"/>
              <a:t> </a:t>
            </a:r>
            <a:r>
              <a:rPr lang="en-US" sz="3200" i="1" dirty="0"/>
              <a:t>What can man do to me?"</a:t>
            </a:r>
            <a:endParaRPr lang="en-US" sz="3200" b="1" dirty="0">
              <a:solidFill>
                <a:srgbClr val="FFFF00"/>
              </a:solidFill>
            </a:endParaRPr>
          </a:p>
        </p:txBody>
      </p:sp>
    </p:spTree>
    <p:extLst>
      <p:ext uri="{BB962C8B-B14F-4D97-AF65-F5344CB8AC3E}">
        <p14:creationId xmlns:p14="http://schemas.microsoft.com/office/powerpoint/2010/main" val="3562601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28634" y="67270"/>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990600"/>
            <a:ext cx="8610600" cy="5509200"/>
          </a:xfrm>
          <a:prstGeom prst="rect">
            <a:avLst/>
          </a:prstGeom>
          <a:solidFill>
            <a:srgbClr val="F2CDA4"/>
          </a:solidFill>
        </p:spPr>
        <p:txBody>
          <a:bodyPr wrap="square" rtlCol="0">
            <a:spAutoFit/>
          </a:bodyPr>
          <a:lstStyle/>
          <a:p>
            <a:pPr algn="ctr"/>
            <a:r>
              <a:rPr lang="en-US" sz="3200" b="1" dirty="0"/>
              <a:t> </a:t>
            </a:r>
            <a:r>
              <a:rPr lang="en-US" sz="3200" b="1" u="sng" dirty="0"/>
              <a:t>Rejoice we have our Christian family</a:t>
            </a:r>
            <a:r>
              <a:rPr lang="en-US" sz="3200" b="1" dirty="0"/>
              <a:t> </a:t>
            </a:r>
          </a:p>
          <a:p>
            <a:pPr algn="ctr"/>
            <a:r>
              <a:rPr lang="en-US" sz="3200" b="1" dirty="0"/>
              <a:t>Mark 10:28-30 </a:t>
            </a:r>
            <a:r>
              <a:rPr lang="en-US" sz="3200" dirty="0"/>
              <a:t>Then Peter began to say to Him, "See, we have left all and followed You." So Jesus answered and said, "Assuredly, I say to you, there is no one who has left house or brothers or sisters or father or mother or wife or children or lands, for My sake and the gospel's, who shall not receive a hundredfold now in this time--houses and brothers and sisters and mothers and children and lands, with persecutions--and in the age to come, eternal life."</a:t>
            </a:r>
            <a:endParaRPr lang="en-US" sz="3200" b="1" dirty="0">
              <a:solidFill>
                <a:srgbClr val="FFFF00"/>
              </a:solidFill>
            </a:endParaRPr>
          </a:p>
        </p:txBody>
      </p:sp>
    </p:spTree>
    <p:extLst>
      <p:ext uri="{BB962C8B-B14F-4D97-AF65-F5344CB8AC3E}">
        <p14:creationId xmlns:p14="http://schemas.microsoft.com/office/powerpoint/2010/main" val="221818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762000" y="1391245"/>
            <a:ext cx="7696200" cy="4401205"/>
          </a:xfrm>
          <a:prstGeom prst="rect">
            <a:avLst/>
          </a:prstGeom>
          <a:solidFill>
            <a:schemeClr val="tx1"/>
          </a:solidFill>
        </p:spPr>
        <p:txBody>
          <a:bodyPr wrap="square" rtlCol="0">
            <a:spAutoFit/>
          </a:bodyPr>
          <a:lstStyle/>
          <a:p>
            <a:pPr algn="ctr"/>
            <a:r>
              <a:rPr lang="en-US" sz="2800" dirty="0">
                <a:solidFill>
                  <a:srgbClr val="FFFF00"/>
                </a:solidFill>
              </a:rPr>
              <a:t>If we can get Satan behind us, our lives will be filled with the potential for good that the Lord wants us to see rather than the discouragement Satan wants us to see. God has given Christians many things to look forward to and a wonderful outlook for our lives. Let us be determined, like Jesus, to put Satan behind us! Then we will see things in the best possible light; in the way the Lord wants us to see. This positive outlook will help us be much more productive for Him in our lives.</a:t>
            </a:r>
          </a:p>
        </p:txBody>
      </p:sp>
    </p:spTree>
    <p:extLst>
      <p:ext uri="{BB962C8B-B14F-4D97-AF65-F5344CB8AC3E}">
        <p14:creationId xmlns:p14="http://schemas.microsoft.com/office/powerpoint/2010/main" val="1520056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018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671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295870"/>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762000" y="1219200"/>
            <a:ext cx="7696200" cy="3170099"/>
          </a:xfrm>
          <a:prstGeom prst="rect">
            <a:avLst/>
          </a:prstGeom>
          <a:solidFill>
            <a:schemeClr val="tx1"/>
          </a:solidFill>
        </p:spPr>
        <p:txBody>
          <a:bodyPr wrap="square" rtlCol="0">
            <a:spAutoFit/>
          </a:bodyPr>
          <a:lstStyle/>
          <a:p>
            <a:pPr algn="ctr"/>
            <a:r>
              <a:rPr lang="en-US" sz="2800" dirty="0">
                <a:solidFill>
                  <a:srgbClr val="FFFF00"/>
                </a:solidFill>
              </a:rPr>
              <a:t>If you are not a child of God today, your outlook for the future is very grim. </a:t>
            </a:r>
          </a:p>
          <a:p>
            <a:pPr algn="ctr"/>
            <a:r>
              <a:rPr lang="en-US" sz="3200" b="1" i="1" dirty="0">
                <a:solidFill>
                  <a:srgbClr val="FFFF00"/>
                </a:solidFill>
              </a:rPr>
              <a:t>Why not get Satan behind you today?</a:t>
            </a:r>
            <a:r>
              <a:rPr lang="en-US" sz="3200" i="1" dirty="0">
                <a:solidFill>
                  <a:srgbClr val="FFFF00"/>
                </a:solidFill>
              </a:rPr>
              <a:t> </a:t>
            </a:r>
          </a:p>
          <a:p>
            <a:pPr algn="ctr"/>
            <a:r>
              <a:rPr lang="en-US" sz="2800" dirty="0">
                <a:solidFill>
                  <a:srgbClr val="FFFF00"/>
                </a:solidFill>
              </a:rPr>
              <a:t>He wants you to be content in your sins. </a:t>
            </a:r>
          </a:p>
          <a:p>
            <a:pPr algn="ctr"/>
            <a:r>
              <a:rPr lang="en-US" sz="2800" dirty="0">
                <a:solidFill>
                  <a:srgbClr val="FFFF00"/>
                </a:solidFill>
              </a:rPr>
              <a:t>Why not come to Jesus and repent and be baptized to wash away those sins that hinder you? </a:t>
            </a:r>
          </a:p>
          <a:p>
            <a:pPr algn="ctr"/>
            <a:r>
              <a:rPr lang="en-US" sz="2800" dirty="0">
                <a:solidFill>
                  <a:srgbClr val="FFFF00"/>
                </a:solidFill>
              </a:rPr>
              <a:t>And get Satan behind you for good!</a:t>
            </a:r>
          </a:p>
        </p:txBody>
      </p:sp>
    </p:spTree>
    <p:extLst>
      <p:ext uri="{BB962C8B-B14F-4D97-AF65-F5344CB8AC3E}">
        <p14:creationId xmlns:p14="http://schemas.microsoft.com/office/powerpoint/2010/main" val="3901564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295870"/>
            <a:ext cx="7039106" cy="923330"/>
          </a:xfrm>
          <a:prstGeom prst="rect">
            <a:avLst/>
          </a:prstGeom>
          <a:noFill/>
        </p:spPr>
        <p:txBody>
          <a:bodyPr wrap="none" rtlCol="0">
            <a:spAutoFit/>
          </a:bodyPr>
          <a:lstStyle/>
          <a:p>
            <a:r>
              <a:rPr lang="en-US" sz="5400" b="1" dirty="0"/>
              <a:t>GET BEHIND ME SATAN!</a:t>
            </a:r>
          </a:p>
        </p:txBody>
      </p:sp>
    </p:spTree>
    <p:extLst>
      <p:ext uri="{BB962C8B-B14F-4D97-AF65-F5344CB8AC3E}">
        <p14:creationId xmlns:p14="http://schemas.microsoft.com/office/powerpoint/2010/main" val="224816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10000"/>
                    </a14:imgEffect>
                  </a14:imgLayer>
                </a14:imgProps>
              </a:ext>
              <a:ext uri="{28A0092B-C50C-407E-A947-70E740481C1C}">
                <a14:useLocalDpi xmlns:a14="http://schemas.microsoft.com/office/drawing/2010/main" val="0"/>
              </a:ext>
            </a:extLst>
          </a:blip>
          <a:stretch>
            <a:fillRect/>
          </a:stretch>
        </p:blipFill>
        <p:spPr>
          <a:xfrm>
            <a:off x="533400" y="838200"/>
            <a:ext cx="8281508"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355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304800" y="862853"/>
            <a:ext cx="8534400" cy="4790141"/>
          </a:xfrm>
          <a:prstGeom prst="rect">
            <a:avLst/>
          </a:prstGeom>
        </p:spPr>
      </p:pic>
    </p:spTree>
    <p:extLst>
      <p:ext uri="{BB962C8B-B14F-4D97-AF65-F5344CB8AC3E}">
        <p14:creationId xmlns:p14="http://schemas.microsoft.com/office/powerpoint/2010/main" val="327443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000" contrast="10000"/>
                    </a14:imgEffect>
                  </a14:imgLayer>
                </a14:imgProps>
              </a:ext>
              <a:ext uri="{28A0092B-C50C-407E-A947-70E740481C1C}">
                <a14:useLocalDpi xmlns:a14="http://schemas.microsoft.com/office/drawing/2010/main" val="0"/>
              </a:ext>
            </a:extLst>
          </a:blip>
          <a:stretch>
            <a:fillRect/>
          </a:stretch>
        </p:blipFill>
        <p:spPr>
          <a:xfrm>
            <a:off x="304800" y="853328"/>
            <a:ext cx="8509111" cy="4775947"/>
          </a:xfrm>
          <a:prstGeom prst="rect">
            <a:avLst/>
          </a:prstGeom>
        </p:spPr>
      </p:pic>
    </p:spTree>
    <p:extLst>
      <p:ext uri="{BB962C8B-B14F-4D97-AF65-F5344CB8AC3E}">
        <p14:creationId xmlns:p14="http://schemas.microsoft.com/office/powerpoint/2010/main" val="231206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tretch>
            <a:fillRect/>
          </a:stretch>
        </p:blipFill>
        <p:spPr>
          <a:xfrm>
            <a:off x="381000" y="877140"/>
            <a:ext cx="8373349" cy="4699747"/>
          </a:xfrm>
          <a:prstGeom prst="rect">
            <a:avLst/>
          </a:prstGeom>
        </p:spPr>
      </p:pic>
    </p:spTree>
    <p:extLst>
      <p:ext uri="{BB962C8B-B14F-4D97-AF65-F5344CB8AC3E}">
        <p14:creationId xmlns:p14="http://schemas.microsoft.com/office/powerpoint/2010/main" val="270300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tretch>
            <a:fillRect/>
          </a:stretch>
        </p:blipFill>
        <p:spPr>
          <a:xfrm>
            <a:off x="381000" y="877140"/>
            <a:ext cx="8373349" cy="4699747"/>
          </a:xfrm>
          <a:prstGeom prst="rect">
            <a:avLst/>
          </a:prstGeom>
        </p:spPr>
      </p:pic>
    </p:spTree>
    <p:extLst>
      <p:ext uri="{BB962C8B-B14F-4D97-AF65-F5344CB8AC3E}">
        <p14:creationId xmlns:p14="http://schemas.microsoft.com/office/powerpoint/2010/main" val="206199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tretch>
            <a:fillRect/>
          </a:stretch>
        </p:blipFill>
        <p:spPr>
          <a:xfrm>
            <a:off x="761999" y="762000"/>
            <a:ext cx="7694003" cy="5070348"/>
          </a:xfrm>
          <a:prstGeom prst="rect">
            <a:avLst/>
          </a:prstGeom>
        </p:spPr>
      </p:pic>
    </p:spTree>
    <p:extLst>
      <p:ext uri="{BB962C8B-B14F-4D97-AF65-F5344CB8AC3E}">
        <p14:creationId xmlns:p14="http://schemas.microsoft.com/office/powerpoint/2010/main" val="3047276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548</TotalTime>
  <Words>1794</Words>
  <Application>Microsoft Office PowerPoint</Application>
  <PresentationFormat>On-screen Show (4:3)</PresentationFormat>
  <Paragraphs>65</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Behind Me Satan!</dc:title>
  <dc:creator>Murray Wade</dc:creator>
  <cp:lastModifiedBy>Richard Lidh</cp:lastModifiedBy>
  <cp:revision>24</cp:revision>
  <cp:lastPrinted>2025-08-30T23:34:21Z</cp:lastPrinted>
  <dcterms:created xsi:type="dcterms:W3CDTF">2013-10-11T17:24:52Z</dcterms:created>
  <dcterms:modified xsi:type="dcterms:W3CDTF">2025-08-30T23:34:58Z</dcterms:modified>
</cp:coreProperties>
</file>